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handoutMasterIdLst>
    <p:handoutMasterId r:id="rId22"/>
  </p:handoutMasterIdLst>
  <p:sldIdLst>
    <p:sldId id="331" r:id="rId5"/>
    <p:sldId id="329" r:id="rId6"/>
    <p:sldId id="330"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347" r:id="rId2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99"/>
    <p:restoredTop sz="94660"/>
  </p:normalViewPr>
  <p:slideViewPr>
    <p:cSldViewPr showGuides="1">
      <p:cViewPr varScale="1">
        <p:scale>
          <a:sx n="146" d="100"/>
          <a:sy n="146" d="100"/>
        </p:scale>
        <p:origin x="114" y="12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181ED-D19C-4114-81E9-437618932C9E}" type="datetimeFigureOut">
              <a:rPr lang="fr-FR" smtClean="0"/>
              <a:t>22/03/2024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4224-5811-445A-AD61-7596C32D78DC}" type="slidenum">
              <a:rPr lang="fr-FR" smtClean="0"/>
              <a:t>‹N°›</a:t>
            </a:fld>
            <a:endParaRPr lang="fr-FR"/>
          </a:p>
        </p:txBody>
      </p:sp>
    </p:spTree>
    <p:extLst>
      <p:ext uri="{BB962C8B-B14F-4D97-AF65-F5344CB8AC3E}">
        <p14:creationId xmlns:p14="http://schemas.microsoft.com/office/powerpoint/2010/main" val="2322235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22/03/2024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stretch>
            <a:fillRect/>
          </a:stretch>
        </p:blipFill>
        <p:spPr>
          <a:xfrm>
            <a:off x="180000" y="180000"/>
            <a:ext cx="2980909" cy="24480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2023-2024</a:t>
            </a:r>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0" y="0"/>
            <a:ext cx="1882915" cy="154800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2023-2024</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86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3250"/>
            </a:lvl1pPr>
          </a:lstStyle>
          <a:p>
            <a:endParaRPr lang="fr-FR" dirty="0"/>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2023-2024</a:t>
            </a: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dirty="0"/>
              <a:t>2023-2024</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750" b="1"/>
            </a:lvl1pPr>
            <a:lvl2pPr marL="108000" indent="-108000" algn="r">
              <a:spcBef>
                <a:spcPts val="0"/>
              </a:spcBef>
              <a:spcAft>
                <a:spcPts val="0"/>
              </a:spcAft>
              <a:buFont typeface="+mj-lt"/>
              <a:buAutoNum type="alphaLcPeriod"/>
              <a:defRPr sz="7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35997"/>
                </a:solidFill>
                <a:effectLst/>
                <a:uLnTx/>
                <a:uFillTx/>
                <a:latin typeface="Marianne" panose="02000000000000000000" pitchFamily="2" charset="0"/>
                <a:ea typeface="+mn-ea"/>
                <a:cs typeface="+mn-cs"/>
              </a:rPr>
              <a:t>Valider les demandes d’orientation</a:t>
            </a:r>
          </a:p>
          <a:p>
            <a:pPr lvl="0"/>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rgbClr val="435997"/>
                </a:solidFill>
                <a:latin typeface="Marianne" panose="02000000000000000000" pitchFamily="2" charset="0"/>
              </a:defRPr>
            </a:lvl1pPr>
          </a:lstStyle>
          <a:p>
            <a:pPr algn="r"/>
            <a:r>
              <a:rPr lang="fr-FR" cap="all" dirty="0"/>
              <a:t>2023-2024</a:t>
            </a:r>
          </a:p>
        </p:txBody>
      </p:sp>
      <p:pic>
        <p:nvPicPr>
          <p:cNvPr id="5" name="Image 4"/>
          <p:cNvPicPr>
            <a:picLocks noChangeAspect="1"/>
          </p:cNvPicPr>
          <p:nvPr userDrawn="1"/>
        </p:nvPicPr>
        <p:blipFill>
          <a:blip r:embed="rId8"/>
          <a:stretch>
            <a:fillRect/>
          </a:stretch>
        </p:blipFill>
        <p:spPr>
          <a:xfrm>
            <a:off x="107504" y="78405"/>
            <a:ext cx="1091279" cy="8961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a:xfrm>
            <a:off x="7596336" y="4773703"/>
            <a:ext cx="1170000" cy="360000"/>
          </a:xfrm>
        </p:spPr>
        <p:txBody>
          <a:bodyPr/>
          <a:lstStyle/>
          <a:p>
            <a:pPr algn="r"/>
            <a:r>
              <a:rPr lang="fr-FR" cap="all" dirty="0"/>
              <a:t>2023-2024</a:t>
            </a:r>
          </a:p>
        </p:txBody>
      </p:sp>
      <p:sp>
        <p:nvSpPr>
          <p:cNvPr id="10" name="Espace réservé du texte 5"/>
          <p:cNvSpPr txBox="1">
            <a:spLocks/>
          </p:cNvSpPr>
          <p:nvPr/>
        </p:nvSpPr>
        <p:spPr>
          <a:xfrm>
            <a:off x="1043608" y="1635646"/>
            <a:ext cx="7254000" cy="27252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378">
              <a:lnSpc>
                <a:spcPct val="90000"/>
              </a:lnSpc>
              <a:spcAft>
                <a:spcPts val="0"/>
              </a:spcAft>
            </a:pPr>
            <a:r>
              <a:rPr lang="fr-FR" sz="3250" b="1" cap="all" dirty="0">
                <a:solidFill>
                  <a:srgbClr val="435997"/>
                </a:solidFill>
                <a:latin typeface="Marianne" panose="02000000000000000000" pitchFamily="2" charset="0"/>
              </a:rPr>
              <a:t>Service en ligne orientation</a:t>
            </a:r>
          </a:p>
          <a:p>
            <a:pPr lvl="0" defTabSz="914378">
              <a:lnSpc>
                <a:spcPct val="90000"/>
              </a:lnSpc>
              <a:spcAft>
                <a:spcPts val="0"/>
              </a:spcAft>
            </a:pPr>
            <a:endParaRPr lang="fr-FR" sz="3250" b="1" cap="all" dirty="0">
              <a:solidFill>
                <a:srgbClr val="435997"/>
              </a:solidFill>
              <a:latin typeface="Marianne" panose="02000000000000000000" pitchFamily="2" charset="0"/>
            </a:endParaRPr>
          </a:p>
          <a:p>
            <a:pPr marL="0" lvl="1" indent="0" defTabSz="914378">
              <a:spcBef>
                <a:spcPts val="500"/>
              </a:spcBef>
              <a:spcAft>
                <a:spcPts val="0"/>
              </a:spcAft>
              <a:buNone/>
            </a:pPr>
            <a:r>
              <a:rPr lang="fr-FR" sz="2800" b="1" dirty="0">
                <a:solidFill>
                  <a:srgbClr val="435997"/>
                </a:solidFill>
                <a:latin typeface="Marianne" panose="02000000000000000000" pitchFamily="2" charset="0"/>
              </a:rPr>
              <a:t>Comment demander sa voie d’orientation après la 2</a:t>
            </a:r>
            <a:r>
              <a:rPr lang="fr-FR" sz="2800" b="1" baseline="30000" dirty="0">
                <a:solidFill>
                  <a:srgbClr val="435997"/>
                </a:solidFill>
                <a:latin typeface="Marianne" panose="02000000000000000000" pitchFamily="2" charset="0"/>
              </a:rPr>
              <a:t>de </a:t>
            </a:r>
            <a:r>
              <a:rPr lang="fr-FR" sz="2800" b="1" dirty="0">
                <a:solidFill>
                  <a:srgbClr val="435997"/>
                </a:solidFill>
                <a:latin typeface="Marianne" panose="02000000000000000000" pitchFamily="2" charset="0"/>
              </a:rPr>
              <a:t>?</a:t>
            </a:r>
          </a:p>
          <a:p>
            <a:pPr marL="0" lvl="1" indent="0" defTabSz="914378">
              <a:spcBef>
                <a:spcPts val="500"/>
              </a:spcBef>
              <a:spcAft>
                <a:spcPts val="0"/>
              </a:spcAft>
              <a:buNone/>
            </a:pPr>
            <a:endParaRPr lang="fr-FR" sz="3200" b="1" dirty="0">
              <a:solidFill>
                <a:srgbClr val="435997"/>
              </a:solidFill>
              <a:latin typeface="Marianne" panose="02000000000000000000" pitchFamily="2" charset="0"/>
            </a:endParaRPr>
          </a:p>
          <a:p>
            <a:pPr marL="0" lvl="1" indent="0" defTabSz="914378">
              <a:spcBef>
                <a:spcPts val="500"/>
              </a:spcBef>
              <a:spcAft>
                <a:spcPts val="0"/>
              </a:spcAft>
              <a:buNone/>
            </a:pPr>
            <a:r>
              <a:rPr lang="fr-FR" sz="2800" b="1" i="1" dirty="0">
                <a:solidFill>
                  <a:srgbClr val="435997"/>
                </a:solidFill>
                <a:latin typeface="Marianne" panose="02000000000000000000" pitchFamily="2" charset="0"/>
              </a:rPr>
              <a:t>Dialogue avec le conseil de classe</a:t>
            </a:r>
          </a:p>
          <a:p>
            <a:pPr marL="180000" lvl="1" indent="0">
              <a:buNone/>
            </a:pPr>
            <a:endParaRPr lang="fr-FR" sz="2800" b="1" dirty="0">
              <a:solidFill>
                <a:srgbClr val="435997"/>
              </a:solidFill>
            </a:endParaRPr>
          </a:p>
          <a:p>
            <a:pPr lvl="1"/>
            <a:endParaRPr lang="fr-FR" sz="3200" b="1" baseline="30000" dirty="0"/>
          </a:p>
          <a:p>
            <a:endParaRPr lang="fr-FR" dirty="0"/>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la 2</a:t>
            </a:r>
            <a:r>
              <a:rPr lang="fr-FR" sz="1200" b="1" baseline="30000" dirty="0">
                <a:solidFill>
                  <a:srgbClr val="435997"/>
                </a:solidFill>
                <a:latin typeface="Marianne" panose="02000000000000000000" pitchFamily="2" charset="0"/>
              </a:rPr>
              <a:t>de</a:t>
            </a:r>
            <a:endParaRPr lang="fr-FR" sz="1200" b="1" dirty="0">
              <a:solidFill>
                <a:srgbClr val="435997"/>
              </a:solidFill>
              <a:latin typeface="Marianne" panose="02000000000000000000" pitchFamily="2" charset="0"/>
            </a:endParaRPr>
          </a:p>
        </p:txBody>
      </p:sp>
      <p:pic>
        <p:nvPicPr>
          <p:cNvPr id="4" name="Image 3"/>
          <p:cNvPicPr>
            <a:picLocks noChangeAspect="1"/>
          </p:cNvPicPr>
          <p:nvPr/>
        </p:nvPicPr>
        <p:blipFill>
          <a:blip r:embed="rId2"/>
          <a:stretch>
            <a:fillRect/>
          </a:stretch>
        </p:blipFill>
        <p:spPr>
          <a:xfrm>
            <a:off x="2195736" y="357666"/>
            <a:ext cx="5679264" cy="4644000"/>
          </a:xfrm>
          <a:prstGeom prst="rect">
            <a:avLst/>
          </a:prstGeom>
        </p:spPr>
      </p:pic>
      <p:sp>
        <p:nvSpPr>
          <p:cNvPr id="9" name="Titre 8"/>
          <p:cNvSpPr>
            <a:spLocks noGrp="1"/>
          </p:cNvSpPr>
          <p:nvPr>
            <p:ph type="title" idx="4294967295"/>
          </p:nvPr>
        </p:nvSpPr>
        <p:spPr>
          <a:xfrm>
            <a:off x="179512" y="2678520"/>
            <a:ext cx="338437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400" dirty="0">
                <a:solidFill>
                  <a:schemeClr val="tx2">
                    <a:lumMod val="75000"/>
                  </a:schemeClr>
                </a:solidFill>
                <a:latin typeface="Marianne" panose="02000000000000000000" pitchFamily="2" charset="0"/>
              </a:rPr>
              <a:t>Le bouton + Ajouter un choix ouvre une pop-up qui permet la sélection d’une voie d’orientation.</a:t>
            </a:r>
          </a:p>
        </p:txBody>
      </p:sp>
    </p:spTree>
    <p:extLst>
      <p:ext uri="{BB962C8B-B14F-4D97-AF65-F5344CB8AC3E}">
        <p14:creationId xmlns:p14="http://schemas.microsoft.com/office/powerpoint/2010/main" val="3512753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la 2</a:t>
            </a:r>
            <a:r>
              <a:rPr lang="fr-FR" sz="1200" b="1" baseline="30000" dirty="0">
                <a:solidFill>
                  <a:srgbClr val="435997"/>
                </a:solidFill>
                <a:latin typeface="Marianne" panose="02000000000000000000" pitchFamily="2" charset="0"/>
              </a:rPr>
              <a:t>de</a:t>
            </a:r>
            <a:endParaRPr lang="fr-FR" sz="1200" b="1" dirty="0">
              <a:solidFill>
                <a:srgbClr val="435997"/>
              </a:solidFill>
              <a:latin typeface="Marianne" panose="02000000000000000000" pitchFamily="2" charset="0"/>
            </a:endParaRPr>
          </a:p>
        </p:txBody>
      </p:sp>
      <p:sp>
        <p:nvSpPr>
          <p:cNvPr id="9" name="Titre 8"/>
          <p:cNvSpPr>
            <a:spLocks noGrp="1"/>
          </p:cNvSpPr>
          <p:nvPr>
            <p:ph type="title" idx="4294967295"/>
          </p:nvPr>
        </p:nvSpPr>
        <p:spPr>
          <a:xfrm>
            <a:off x="251520" y="4027396"/>
            <a:ext cx="868103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La sélection d’une voie se fait dans l’ordre de préférence, il est possible de modifier les choix jusqu’à la fermeture du service en ligne Orientation à la date indiquée par le chef d’établissement.</a:t>
            </a:r>
            <a:br>
              <a:rPr lang="fr-FR" sz="1400" dirty="0">
                <a:solidFill>
                  <a:schemeClr val="tx2">
                    <a:lumMod val="75000"/>
                  </a:schemeClr>
                </a:solidFill>
                <a:latin typeface="Marianne" panose="02000000000000000000" pitchFamily="2" charset="0"/>
              </a:rPr>
            </a:br>
            <a:endParaRPr lang="fr-FR" sz="1400" dirty="0">
              <a:solidFill>
                <a:schemeClr val="tx2">
                  <a:lumMod val="75000"/>
                </a:schemeClr>
              </a:solidFill>
              <a:latin typeface="Marianne" panose="02000000000000000000" pitchFamily="2" charset="0"/>
            </a:endParaRPr>
          </a:p>
        </p:txBody>
      </p:sp>
      <p:pic>
        <p:nvPicPr>
          <p:cNvPr id="3" name="Image 2"/>
          <p:cNvPicPr>
            <a:picLocks noChangeAspect="1"/>
          </p:cNvPicPr>
          <p:nvPr/>
        </p:nvPicPr>
        <p:blipFill>
          <a:blip r:embed="rId2"/>
          <a:stretch>
            <a:fillRect/>
          </a:stretch>
        </p:blipFill>
        <p:spPr>
          <a:xfrm>
            <a:off x="1208800" y="483518"/>
            <a:ext cx="7727164" cy="3636000"/>
          </a:xfrm>
          <a:prstGeom prst="rect">
            <a:avLst/>
          </a:prstGeom>
        </p:spPr>
      </p:pic>
    </p:spTree>
    <p:extLst>
      <p:ext uri="{BB962C8B-B14F-4D97-AF65-F5344CB8AC3E}">
        <p14:creationId xmlns:p14="http://schemas.microsoft.com/office/powerpoint/2010/main" val="1954584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6" name="ZoneTexte 5"/>
          <p:cNvSpPr txBox="1"/>
          <p:nvPr/>
        </p:nvSpPr>
        <p:spPr>
          <a:xfrm>
            <a:off x="0" y="1484784"/>
            <a:ext cx="9143999" cy="4647426"/>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Valider les demandes d’orientation</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073187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36504" cy="276999"/>
          </a:xfrm>
          <a:prstGeom prst="rect">
            <a:avLst/>
          </a:prstGeom>
        </p:spPr>
        <p:txBody>
          <a:bodyPr wrap="square">
            <a:spAutoFit/>
          </a:bodyPr>
          <a:lstStyle/>
          <a:p>
            <a:r>
              <a:rPr lang="fr-FR" sz="1200" b="1" dirty="0">
                <a:solidFill>
                  <a:srgbClr val="435997"/>
                </a:solidFill>
                <a:latin typeface="Marianne" panose="02000000000000000000" pitchFamily="2" charset="0"/>
              </a:rPr>
              <a:t>Valider les demandes d’orientation</a:t>
            </a:r>
          </a:p>
        </p:txBody>
      </p:sp>
      <p:pic>
        <p:nvPicPr>
          <p:cNvPr id="4" name="Image 3"/>
          <p:cNvPicPr>
            <a:picLocks noChangeAspect="1"/>
          </p:cNvPicPr>
          <p:nvPr/>
        </p:nvPicPr>
        <p:blipFill>
          <a:blip r:embed="rId2"/>
          <a:stretch>
            <a:fillRect/>
          </a:stretch>
        </p:blipFill>
        <p:spPr>
          <a:xfrm>
            <a:off x="2843808" y="355059"/>
            <a:ext cx="4526049" cy="4644000"/>
          </a:xfrm>
          <a:prstGeom prst="rect">
            <a:avLst/>
          </a:prstGeom>
        </p:spPr>
      </p:pic>
      <p:sp>
        <p:nvSpPr>
          <p:cNvPr id="8" name="Titre 8"/>
          <p:cNvSpPr>
            <a:spLocks noGrp="1"/>
          </p:cNvSpPr>
          <p:nvPr>
            <p:ph type="title" idx="4294967295"/>
          </p:nvPr>
        </p:nvSpPr>
        <p:spPr>
          <a:xfrm>
            <a:off x="323528" y="2139702"/>
            <a:ext cx="3240360"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Les choix validés sont transmis automatiquement à l’établissement pour le conseil de classe.</a:t>
            </a:r>
          </a:p>
        </p:txBody>
      </p:sp>
    </p:spTree>
    <p:extLst>
      <p:ext uri="{BB962C8B-B14F-4D97-AF65-F5344CB8AC3E}">
        <p14:creationId xmlns:p14="http://schemas.microsoft.com/office/powerpoint/2010/main" val="1549863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843808" y="343295"/>
            <a:ext cx="4504222" cy="4752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Valider les demandes d’orientation</a:t>
            </a:r>
          </a:p>
        </p:txBody>
      </p:sp>
      <p:sp>
        <p:nvSpPr>
          <p:cNvPr id="6" name="Rectangle 5"/>
          <p:cNvSpPr/>
          <p:nvPr/>
        </p:nvSpPr>
        <p:spPr>
          <a:xfrm>
            <a:off x="467544" y="2211710"/>
            <a:ext cx="3240360"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tx2">
                    <a:lumMod val="75000"/>
                  </a:schemeClr>
                </a:solidFill>
                <a:latin typeface="Marianne" panose="02000000000000000000" pitchFamily="2" charset="0"/>
              </a:rPr>
              <a:t>Un courriel avec le récapitulatif des choix validés est transmis à chaque représentant légal. </a:t>
            </a:r>
          </a:p>
          <a:p>
            <a:endParaRPr lang="fr-FR" sz="1400" b="1" dirty="0">
              <a:solidFill>
                <a:schemeClr val="tx2">
                  <a:lumMod val="75000"/>
                </a:schemeClr>
              </a:solidFill>
              <a:latin typeface="Marianne" panose="02000000000000000000" pitchFamily="2" charset="0"/>
            </a:endParaRPr>
          </a:p>
          <a:p>
            <a:r>
              <a:rPr lang="fr-FR" sz="1400" b="1" dirty="0">
                <a:solidFill>
                  <a:schemeClr val="tx2">
                    <a:lumMod val="75000"/>
                  </a:schemeClr>
                </a:solidFill>
                <a:latin typeface="Marianne" panose="02000000000000000000" pitchFamily="2" charset="0"/>
              </a:rPr>
              <a:t>Les choix peuvent être modifiés jusqu’à la fermeture du service. </a:t>
            </a:r>
          </a:p>
        </p:txBody>
      </p:sp>
    </p:spTree>
    <p:extLst>
      <p:ext uri="{BB962C8B-B14F-4D97-AF65-F5344CB8AC3E}">
        <p14:creationId xmlns:p14="http://schemas.microsoft.com/office/powerpoint/2010/main" val="2807129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8" name="ZoneTexte 7"/>
          <p:cNvSpPr txBox="1"/>
          <p:nvPr/>
        </p:nvSpPr>
        <p:spPr>
          <a:xfrm>
            <a:off x="1" y="1730574"/>
            <a:ext cx="9143999" cy="468000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Répondre aux propositions d’orientation</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94155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835696" y="357749"/>
            <a:ext cx="5899885" cy="4140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Répondre aux propositions d’orientation</a:t>
            </a:r>
          </a:p>
        </p:txBody>
      </p:sp>
      <p:sp>
        <p:nvSpPr>
          <p:cNvPr id="8" name="Rectangle 7"/>
          <p:cNvSpPr/>
          <p:nvPr/>
        </p:nvSpPr>
        <p:spPr>
          <a:xfrm>
            <a:off x="179512" y="4578808"/>
            <a:ext cx="8280920" cy="307777"/>
          </a:xfrm>
          <a:prstGeom prst="rect">
            <a:avLst/>
          </a:prstGeom>
        </p:spPr>
        <p:txBody>
          <a:bodyPr wrap="square">
            <a:spAutoFit/>
          </a:bodyPr>
          <a:lstStyle/>
          <a:p>
            <a:r>
              <a:rPr lang="fr-FR" sz="1400" b="1" dirty="0">
                <a:solidFill>
                  <a:schemeClr val="tx2">
                    <a:lumMod val="75000"/>
                  </a:schemeClr>
                </a:solidFill>
                <a:latin typeface="Marianne" panose="02000000000000000000" pitchFamily="2" charset="0"/>
              </a:rPr>
              <a:t>L’un ou l’autre des représentants légaux peut répondre aux propositions du conseil de classe.</a:t>
            </a:r>
          </a:p>
        </p:txBody>
      </p:sp>
    </p:spTree>
    <p:extLst>
      <p:ext uri="{BB962C8B-B14F-4D97-AF65-F5344CB8AC3E}">
        <p14:creationId xmlns:p14="http://schemas.microsoft.com/office/powerpoint/2010/main" val="284229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t>XX/XX/XXXX</a:t>
            </a:r>
            <a:endParaRPr lang="fr-FR" cap="all" dirty="0"/>
          </a:p>
        </p:txBody>
      </p:sp>
      <p:sp>
        <p:nvSpPr>
          <p:cNvPr id="15" name="ZoneTexte 14"/>
          <p:cNvSpPr txBox="1"/>
          <p:nvPr/>
        </p:nvSpPr>
        <p:spPr>
          <a:xfrm>
            <a:off x="-20807" y="1412776"/>
            <a:ext cx="9143999" cy="500400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Se connecter au service en ligne Orientation</a:t>
            </a:r>
          </a:p>
          <a:p>
            <a:endParaRPr lang="fr-FR" sz="32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Compatible avec tous types de supports, tablettes,    smartphones, ordinateurs</a:t>
            </a:r>
          </a:p>
          <a:p>
            <a:endParaRPr lang="fr-FR" sz="24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08264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9" name="Rectangle 8"/>
          <p:cNvSpPr/>
          <p:nvPr/>
        </p:nvSpPr>
        <p:spPr>
          <a:xfrm>
            <a:off x="323528" y="3812176"/>
            <a:ext cx="8748453"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du représentant légal permet de formuler les choix et de répondre aux propositions d’orientation.</a:t>
            </a:r>
            <a:br>
              <a:rPr lang="fr-FR" sz="1400" b="1" dirty="0">
                <a:solidFill>
                  <a:schemeClr val="tx2">
                    <a:lumMod val="75000"/>
                  </a:schemeClr>
                </a:solidFill>
                <a:latin typeface="Marianne" panose="02000000000000000000" pitchFamily="2" charset="0"/>
              </a:rPr>
            </a:br>
            <a:endParaRPr lang="fr-FR" sz="1400" b="1" dirty="0">
              <a:solidFill>
                <a:schemeClr val="tx2">
                  <a:lumMod val="75000"/>
                </a:schemeClr>
              </a:solidFill>
              <a:latin typeface="Marianne" panose="02000000000000000000" pitchFamily="2" charset="0"/>
            </a:endParaRPr>
          </a:p>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de l’élève permet de lire ce que le représentant légal a complété.</a:t>
            </a:r>
            <a:endParaRPr lang="fr-FR" sz="1400" dirty="0">
              <a:solidFill>
                <a:schemeClr val="tx2">
                  <a:lumMod val="75000"/>
                </a:schemeClr>
              </a:solidFill>
            </a:endParaRPr>
          </a:p>
        </p:txBody>
      </p:sp>
      <p:pic>
        <p:nvPicPr>
          <p:cNvPr id="13" name="Image 12"/>
          <p:cNvPicPr>
            <a:picLocks noChangeAspect="1"/>
          </p:cNvPicPr>
          <p:nvPr/>
        </p:nvPicPr>
        <p:blipFill>
          <a:blip r:embed="rId2"/>
          <a:stretch>
            <a:fillRect/>
          </a:stretch>
        </p:blipFill>
        <p:spPr>
          <a:xfrm>
            <a:off x="1428074" y="379887"/>
            <a:ext cx="6539359" cy="3204000"/>
          </a:xfrm>
          <a:prstGeom prst="rect">
            <a:avLst/>
          </a:prstGeom>
        </p:spPr>
      </p:pic>
    </p:spTree>
    <p:extLst>
      <p:ext uri="{BB962C8B-B14F-4D97-AF65-F5344CB8AC3E}">
        <p14:creationId xmlns:p14="http://schemas.microsoft.com/office/powerpoint/2010/main" val="2522503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547662" y="337240"/>
            <a:ext cx="5803895" cy="3853006"/>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255378" y="4202670"/>
            <a:ext cx="8388464"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Se connecter avec mon compte </a:t>
            </a:r>
            <a:r>
              <a:rPr lang="fr-FR" sz="1400" b="1" dirty="0" err="1">
                <a:solidFill>
                  <a:schemeClr val="tx2">
                    <a:lumMod val="75000"/>
                  </a:schemeClr>
                </a:solidFill>
                <a:latin typeface="Marianne" panose="02000000000000000000" pitchFamily="2" charset="0"/>
              </a:rPr>
              <a:t>ÉduConnect</a:t>
            </a:r>
            <a:r>
              <a:rPr lang="fr-FR" sz="1400" b="1" dirty="0">
                <a:solidFill>
                  <a:schemeClr val="tx2">
                    <a:lumMod val="75000"/>
                  </a:schemeClr>
                </a:solidFill>
                <a:latin typeface="Marianne" panose="02000000000000000000" pitchFamily="2" charset="0"/>
              </a:rPr>
              <a:t>, l’identifiant et le mot de passe transmis par le chef d’établissement.</a:t>
            </a:r>
            <a:br>
              <a:rPr lang="fr-FR" sz="1400" b="1" dirty="0">
                <a:solidFill>
                  <a:schemeClr val="tx2">
                    <a:lumMod val="75000"/>
                  </a:schemeClr>
                </a:solidFill>
                <a:latin typeface="Marianne" panose="02000000000000000000" pitchFamily="2" charset="0"/>
              </a:rPr>
            </a:br>
            <a:br>
              <a:rPr lang="fr-FR" sz="1400" b="1" dirty="0">
                <a:solidFill>
                  <a:schemeClr val="tx2">
                    <a:lumMod val="75000"/>
                  </a:schemeClr>
                </a:solidFill>
                <a:latin typeface="Marianne" panose="02000000000000000000" pitchFamily="2" charset="0"/>
              </a:rPr>
            </a:br>
            <a:endParaRPr lang="fr-FR" sz="1400" dirty="0">
              <a:solidFill>
                <a:schemeClr val="tx2">
                  <a:lumMod val="75000"/>
                </a:schemeClr>
              </a:solidFill>
            </a:endParaRPr>
          </a:p>
        </p:txBody>
      </p:sp>
    </p:spTree>
    <p:extLst>
      <p:ext uri="{BB962C8B-B14F-4D97-AF65-F5344CB8AC3E}">
        <p14:creationId xmlns:p14="http://schemas.microsoft.com/office/powerpoint/2010/main" val="1505815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259632" y="483518"/>
            <a:ext cx="6193600" cy="4608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6952441" y="1942719"/>
            <a:ext cx="1864825" cy="1255728"/>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Accès aux services en ligne dans le menu Mes services.</a:t>
            </a:r>
            <a:endParaRPr lang="fr-FR" sz="1400" dirty="0">
              <a:solidFill>
                <a:schemeClr val="tx2">
                  <a:lumMod val="75000"/>
                </a:schemeClr>
              </a:solidFill>
            </a:endParaRPr>
          </a:p>
          <a:p>
            <a:pPr lvl="0" defTabSz="1219170">
              <a:lnSpc>
                <a:spcPct val="90000"/>
              </a:lnSpc>
              <a:spcBef>
                <a:spcPct val="0"/>
              </a:spcBef>
            </a:pPr>
            <a:br>
              <a:rPr lang="fr-FR" sz="1400" b="1" dirty="0">
                <a:solidFill>
                  <a:srgbClr val="31849B"/>
                </a:solidFill>
                <a:latin typeface="Marianne" panose="02000000000000000000" pitchFamily="2" charset="0"/>
              </a:rPr>
            </a:b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val="37012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pic>
        <p:nvPicPr>
          <p:cNvPr id="3" name="Image 2"/>
          <p:cNvPicPr>
            <a:picLocks noChangeAspect="1"/>
          </p:cNvPicPr>
          <p:nvPr/>
        </p:nvPicPr>
        <p:blipFill>
          <a:blip r:embed="rId2"/>
          <a:stretch>
            <a:fillRect/>
          </a:stretch>
        </p:blipFill>
        <p:spPr>
          <a:xfrm>
            <a:off x="899592" y="825758"/>
            <a:ext cx="7688291" cy="3636000"/>
          </a:xfrm>
          <a:prstGeom prst="rect">
            <a:avLst/>
          </a:prstGeom>
        </p:spPr>
      </p:pic>
      <p:sp>
        <p:nvSpPr>
          <p:cNvPr id="6" name="Rectangle 5"/>
          <p:cNvSpPr/>
          <p:nvPr/>
        </p:nvSpPr>
        <p:spPr>
          <a:xfrm>
            <a:off x="2915816" y="2643758"/>
            <a:ext cx="5256584" cy="1255728"/>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Sur la page d’accueil de Scolarité services choisir Orientation à partir de la date indiquée par le chef d’établissement.</a:t>
            </a:r>
            <a:br>
              <a:rPr lang="fr-FR" sz="1400" b="1" dirty="0">
                <a:solidFill>
                  <a:schemeClr val="tx2">
                    <a:lumMod val="75000"/>
                  </a:schemeClr>
                </a:solidFill>
                <a:latin typeface="Marianne" panose="02000000000000000000" pitchFamily="2" charset="0"/>
              </a:rPr>
            </a:br>
            <a:r>
              <a:rPr lang="fr-FR" sz="1400" b="1" dirty="0">
                <a:solidFill>
                  <a:schemeClr val="tx2">
                    <a:lumMod val="75000"/>
                  </a:schemeClr>
                </a:solidFill>
                <a:latin typeface="Marianne" panose="02000000000000000000" pitchFamily="2" charset="0"/>
              </a:rPr>
              <a:t> </a:t>
            </a:r>
            <a:br>
              <a:rPr lang="fr-FR" sz="1400" b="1" dirty="0">
                <a:solidFill>
                  <a:schemeClr val="tx2">
                    <a:lumMod val="75000"/>
                  </a:schemeClr>
                </a:solidFill>
                <a:latin typeface="Marianne" panose="02000000000000000000" pitchFamily="2" charset="0"/>
              </a:rPr>
            </a:b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val="1651283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8" name="ZoneTexte 7"/>
          <p:cNvSpPr txBox="1"/>
          <p:nvPr/>
        </p:nvSpPr>
        <p:spPr>
          <a:xfrm>
            <a:off x="1" y="1412776"/>
            <a:ext cx="9143999" cy="496800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Demander sa voie d’orientation après la 2</a:t>
            </a:r>
            <a:r>
              <a:rPr lang="fr-FR" sz="3200" b="1" baseline="30000" dirty="0">
                <a:solidFill>
                  <a:schemeClr val="bg1"/>
                </a:solidFill>
                <a:latin typeface="Marianne" panose="02000000000000000000" pitchFamily="2" charset="0"/>
              </a:rPr>
              <a:t>de</a:t>
            </a:r>
            <a:endParaRPr lang="fr-FR" sz="3200" b="1"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b="1" i="1" dirty="0">
              <a:solidFill>
                <a:schemeClr val="bg1"/>
              </a:solidFill>
              <a:latin typeface="Marianne" panose="02000000000000000000" pitchFamily="2" charset="0"/>
            </a:endParaRPr>
          </a:p>
          <a:p>
            <a:r>
              <a:rPr lang="fr-FR" sz="2400" b="1" i="1" dirty="0">
                <a:solidFill>
                  <a:schemeClr val="bg1"/>
                </a:solidFill>
                <a:latin typeface="Marianne" panose="02000000000000000000" pitchFamily="2" charset="0"/>
              </a:rPr>
              <a:t>Dialogue avec le conseil de classe</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32814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307777"/>
          </a:xfrm>
          <a:prstGeom prst="rect">
            <a:avLst/>
          </a:prstGeom>
        </p:spPr>
        <p:txBody>
          <a:bodyPr wrap="square">
            <a:spAutoFit/>
          </a:bodyPr>
          <a:lstStyle/>
          <a:p>
            <a:r>
              <a:rPr lang="fr-FR" sz="1400" b="1" dirty="0">
                <a:solidFill>
                  <a:srgbClr val="435997"/>
                </a:solidFill>
                <a:latin typeface="Marianne" panose="02000000000000000000" pitchFamily="2" charset="0"/>
              </a:rPr>
              <a:t>Demander sa voie d’orientation après la 2</a:t>
            </a:r>
            <a:r>
              <a:rPr lang="fr-FR" sz="1400" b="1" baseline="30000" dirty="0">
                <a:solidFill>
                  <a:srgbClr val="435997"/>
                </a:solidFill>
                <a:latin typeface="Marianne" panose="02000000000000000000" pitchFamily="2" charset="0"/>
              </a:rPr>
              <a:t>de</a:t>
            </a:r>
            <a:endParaRPr lang="fr-FR" sz="1400" b="1" dirty="0">
              <a:solidFill>
                <a:srgbClr val="435997"/>
              </a:solidFill>
              <a:latin typeface="Marianne" panose="02000000000000000000" pitchFamily="2" charset="0"/>
            </a:endParaRPr>
          </a:p>
        </p:txBody>
      </p:sp>
      <p:sp>
        <p:nvSpPr>
          <p:cNvPr id="8" name="Titre 8"/>
          <p:cNvSpPr>
            <a:spLocks noGrp="1"/>
          </p:cNvSpPr>
          <p:nvPr>
            <p:ph type="title" idx="4294967295"/>
          </p:nvPr>
        </p:nvSpPr>
        <p:spPr>
          <a:xfrm>
            <a:off x="611560" y="1275606"/>
            <a:ext cx="7776864" cy="3017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chemeClr val="tx2">
                    <a:lumMod val="75000"/>
                  </a:schemeClr>
                </a:solidFill>
                <a:latin typeface="Marianne" panose="02000000000000000000" pitchFamily="2" charset="0"/>
              </a:rPr>
              <a:t>Un seul des représentants légaux de l’élève peut faire la saisie des choix définitifs.</a:t>
            </a:r>
            <a:br>
              <a:rPr lang="fr-FR" sz="18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La réponse aux propositions d’orientation du conseil de classe pourra être donnée indifféremment par l’un ou l’autre des représentants légaux.</a:t>
            </a:r>
            <a:br>
              <a:rPr lang="fr-FR" sz="18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En cas de difficulté les responsables légaux peuvent s’adresser au chef d’établissement.</a:t>
            </a:r>
          </a:p>
        </p:txBody>
      </p:sp>
    </p:spTree>
    <p:extLst>
      <p:ext uri="{BB962C8B-B14F-4D97-AF65-F5344CB8AC3E}">
        <p14:creationId xmlns:p14="http://schemas.microsoft.com/office/powerpoint/2010/main" val="426570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la 2</a:t>
            </a:r>
            <a:r>
              <a:rPr lang="fr-FR" sz="1200" b="1" baseline="30000" dirty="0">
                <a:solidFill>
                  <a:srgbClr val="435997"/>
                </a:solidFill>
                <a:latin typeface="Marianne" panose="02000000000000000000" pitchFamily="2" charset="0"/>
              </a:rPr>
              <a:t>de</a:t>
            </a:r>
            <a:endParaRPr lang="fr-FR" sz="1200" b="1" dirty="0">
              <a:solidFill>
                <a:srgbClr val="435997"/>
              </a:solidFill>
              <a:latin typeface="Marianne" panose="02000000000000000000" pitchFamily="2" charset="0"/>
            </a:endParaRPr>
          </a:p>
        </p:txBody>
      </p:sp>
      <p:pic>
        <p:nvPicPr>
          <p:cNvPr id="3" name="Image 2"/>
          <p:cNvPicPr>
            <a:picLocks noChangeAspect="1"/>
          </p:cNvPicPr>
          <p:nvPr/>
        </p:nvPicPr>
        <p:blipFill>
          <a:blip r:embed="rId2"/>
          <a:stretch>
            <a:fillRect/>
          </a:stretch>
        </p:blipFill>
        <p:spPr>
          <a:xfrm>
            <a:off x="1835696" y="357666"/>
            <a:ext cx="5632111" cy="3960000"/>
          </a:xfrm>
          <a:prstGeom prst="rect">
            <a:avLst/>
          </a:prstGeom>
        </p:spPr>
      </p:pic>
      <p:sp>
        <p:nvSpPr>
          <p:cNvPr id="8" name="Titre 8"/>
          <p:cNvSpPr>
            <a:spLocks noGrp="1"/>
          </p:cNvSpPr>
          <p:nvPr>
            <p:ph type="title" idx="4294967295"/>
          </p:nvPr>
        </p:nvSpPr>
        <p:spPr>
          <a:xfrm>
            <a:off x="251520" y="4227934"/>
            <a:ext cx="828092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Les étapes sont présentées avec des conseils pour préciser le choix des enseignements de spécialité en voie générale ou d’une série en voie technologique.</a:t>
            </a:r>
          </a:p>
        </p:txBody>
      </p:sp>
    </p:spTree>
    <p:extLst>
      <p:ext uri="{BB962C8B-B14F-4D97-AF65-F5344CB8AC3E}">
        <p14:creationId xmlns:p14="http://schemas.microsoft.com/office/powerpoint/2010/main" val="1334725372"/>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279A5-87A2-445D-95C3-916EB9C5F0E3}">
  <ds:schemaRefs>
    <ds:schemaRef ds:uri="http://purl.org/dc/elements/1.1/"/>
    <ds:schemaRef ds:uri="http://schemas.microsoft.com/office/2006/documentManagement/types"/>
    <ds:schemaRef ds:uri="http://www.w3.org/XML/1998/namespace"/>
    <ds:schemaRef ds:uri="http://schemas.openxmlformats.org/package/2006/metadata/core-properties"/>
    <ds:schemaRef ds:uri="http://purl.org/dc/terms/"/>
    <ds:schemaRef ds:uri="http://schemas.microsoft.com/office/infopath/2007/PartnerControls"/>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238</TotalTime>
  <Words>439</Words>
  <Application>Microsoft Office PowerPoint</Application>
  <PresentationFormat>Affichage à l'écran (16:9)</PresentationFormat>
  <Paragraphs>87</Paragraphs>
  <Slides>16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Marianne</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seul des représentants légaux de l’élève peut faire la saisie des choix définitifs.   La réponse aux propositions d’orientation du conseil de classe pourra être donnée indifféremment par l’un ou l’autre des représentants légaux.   En cas de difficulté les responsables légaux peuvent s’adresser au chef d’établissement.</vt:lpstr>
      <vt:lpstr>Les étapes sont présentées avec des conseils pour préciser le choix des enseignements de spécialité en voie générale ou d’une série en voie technologique.</vt:lpstr>
      <vt:lpstr>Le bouton + Ajouter un choix ouvre une pop-up qui permet la sélection d’une voie d’orientation.</vt:lpstr>
      <vt:lpstr>La sélection d’une voie se fait dans l’ordre de préférence, il est possible de modifier les choix jusqu’à la fermeture du service en ligne Orientation à la date indiquée par le chef d’établissement. </vt:lpstr>
      <vt:lpstr>Présentation PowerPoint</vt:lpstr>
      <vt:lpstr> Les choix validés sont transmis automatiquement à l’établissement pour le conseil de classe.</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proviseur</cp:lastModifiedBy>
  <cp:revision>33</cp:revision>
  <dcterms:created xsi:type="dcterms:W3CDTF">2020-03-05T15:21:24Z</dcterms:created>
  <dcterms:modified xsi:type="dcterms:W3CDTF">2024-03-22T10:08:02Z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